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77" r:id="rId4"/>
    <p:sldId id="261" r:id="rId5"/>
    <p:sldId id="284" r:id="rId6"/>
    <p:sldId id="293" r:id="rId7"/>
    <p:sldId id="278" r:id="rId8"/>
    <p:sldId id="263" r:id="rId9"/>
    <p:sldId id="292" r:id="rId10"/>
    <p:sldId id="265" r:id="rId11"/>
    <p:sldId id="267" r:id="rId12"/>
    <p:sldId id="285" r:id="rId13"/>
    <p:sldId id="287" r:id="rId14"/>
    <p:sldId id="288" r:id="rId15"/>
    <p:sldId id="289" r:id="rId16"/>
    <p:sldId id="286" r:id="rId17"/>
    <p:sldId id="295" r:id="rId18"/>
    <p:sldId id="294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849"/>
    <a:srgbClr val="E0E353"/>
    <a:srgbClr val="CC6600"/>
    <a:srgbClr val="FF9966"/>
    <a:srgbClr val="FF66FF"/>
    <a:srgbClr val="66FFFF"/>
    <a:srgbClr val="FF6699"/>
    <a:srgbClr val="CCFF66"/>
    <a:srgbClr val="25E34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38" autoAdjust="0"/>
  </p:normalViewPr>
  <p:slideViewPr>
    <p:cSldViewPr>
      <p:cViewPr varScale="1">
        <p:scale>
          <a:sx n="57" d="100"/>
          <a:sy n="57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867811134915556"/>
          <c:y val="5.4073644887570577E-2"/>
          <c:w val="0.55425478175651999"/>
          <c:h val="0.830820360697895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из областного бюджета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1495,3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7114252061248524E-3"/>
                  <c:y val="-9.1276067501118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1343,5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2819002748331944E-3"/>
                  <c:y val="-2.45864357499013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1020,4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1495.3</c:v>
                </c:pt>
                <c:pt idx="1">
                  <c:v>1343.5</c:v>
                </c:pt>
                <c:pt idx="2">
                  <c:v>1020.4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7.8523753435414279E-3"/>
                  <c:y val="4.63764869993683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80,65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5704750687082871E-3"/>
                  <c:y val="4.38000154994033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81,45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-3.1409501374165152E-3"/>
                  <c:y val="4.12235439994384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84,65</a:t>
                    </a:r>
                    <a:endParaRPr lang="ru-RU" dirty="0" smtClean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80.650000000000006</c:v>
                </c:pt>
                <c:pt idx="1">
                  <c:v>81.45</c:v>
                </c:pt>
                <c:pt idx="2">
                  <c:v>84.65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dLbls>
            <c:dLbl>
              <c:idx val="0"/>
              <c:layout>
                <c:manualLayout>
                  <c:x val="9.4228504122496771E-3"/>
                  <c:y val="2.31882434996841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1970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845577165045205E-2"/>
                  <c:y val="5.41059014992629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1991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993325480958004E-2"/>
                  <c:y val="5.1529429999298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2443</a:t>
                    </a:r>
                    <a:endParaRPr lang="ru-RU" dirty="0"/>
                  </a:p>
                  <a:p>
                    <a:endParaRPr lang="ru-RU" dirty="0" smtClean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1970</c:v>
                </c:pt>
                <c:pt idx="1">
                  <c:v>1991</c:v>
                </c:pt>
                <c:pt idx="2">
                  <c:v>2443</c:v>
                </c:pt>
              </c:numCache>
            </c:numRef>
          </c:val>
        </c:ser>
        <c:shape val="box"/>
        <c:axId val="50702208"/>
        <c:axId val="50703744"/>
        <c:axId val="0"/>
      </c:bar3DChart>
      <c:catAx>
        <c:axId val="50702208"/>
        <c:scaling>
          <c:orientation val="minMax"/>
        </c:scaling>
        <c:axPos val="b"/>
        <c:numFmt formatCode="General" sourceLinked="1"/>
        <c:tickLblPos val="nextTo"/>
        <c:crossAx val="50703744"/>
        <c:crosses val="autoZero"/>
        <c:auto val="1"/>
        <c:lblAlgn val="ctr"/>
        <c:lblOffset val="100"/>
      </c:catAx>
      <c:valAx>
        <c:axId val="50703744"/>
        <c:scaling>
          <c:orientation val="minMax"/>
        </c:scaling>
        <c:axPos val="l"/>
        <c:majorGridlines/>
        <c:numFmt formatCode="General" sourceLinked="1"/>
        <c:tickLblPos val="nextTo"/>
        <c:crossAx val="50702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690.7</c:v>
                </c:pt>
                <c:pt idx="1">
                  <c:v>571.20000000000005</c:v>
                </c:pt>
                <c:pt idx="2">
                  <c:v>637</c:v>
                </c:pt>
                <c:pt idx="3">
                  <c:v>637</c:v>
                </c:pt>
                <c:pt idx="4">
                  <c:v>637</c:v>
                </c:pt>
              </c:numCache>
            </c:numRef>
          </c:val>
        </c:ser>
        <c:dropLines/>
        <c:marker val="1"/>
        <c:axId val="97428224"/>
        <c:axId val="97429760"/>
      </c:lineChart>
      <c:catAx>
        <c:axId val="97428224"/>
        <c:scaling>
          <c:orientation val="minMax"/>
        </c:scaling>
        <c:axPos val="b"/>
        <c:majorTickMark val="none"/>
        <c:tickLblPos val="nextTo"/>
        <c:crossAx val="97429760"/>
        <c:crosses val="autoZero"/>
        <c:auto val="1"/>
        <c:lblAlgn val="ctr"/>
        <c:lblOffset val="100"/>
      </c:catAx>
      <c:valAx>
        <c:axId val="97429760"/>
        <c:scaling>
          <c:orientation val="minMax"/>
        </c:scaling>
        <c:axPos val="l"/>
        <c:majorGridlines/>
        <c:numFmt formatCode="General" sourceLinked="1"/>
        <c:tickLblPos val="nextTo"/>
        <c:crossAx val="97428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u="sng" dirty="0" smtClean="0"/>
              <a:t>3813,55</a:t>
            </a:r>
            <a:endParaRPr lang="en-US" u="sng" dirty="0"/>
          </a:p>
        </c:rich>
      </c:tx>
      <c:layout>
        <c:manualLayout>
          <c:xMode val="edge"/>
          <c:yMode val="edge"/>
          <c:x val="0.45429233093297799"/>
          <c:y val="1.4414313526830638E-2"/>
        </c:manualLayout>
      </c:layout>
    </c:title>
    <c:plotArea>
      <c:layout>
        <c:manualLayout>
          <c:layoutTarget val="inner"/>
          <c:xMode val="edge"/>
          <c:yMode val="edge"/>
          <c:x val="6.373495283988373E-2"/>
          <c:y val="8.3199274106074514E-4"/>
          <c:w val="0.57587425437354933"/>
          <c:h val="0.895797495619979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3813,55</c:v>
                </c:pt>
              </c:strCache>
            </c:strRef>
          </c:tx>
          <c:explosion val="29"/>
          <c:dPt>
            <c:idx val="3"/>
            <c:spPr>
              <a:solidFill>
                <a:srgbClr val="FF6699"/>
              </a:solidFill>
            </c:spPr>
          </c:dPt>
          <c:dLbls>
            <c:dLbl>
              <c:idx val="3"/>
              <c:layout>
                <c:manualLayout>
                  <c:x val="9.1826721847922707E-4"/>
                  <c:y val="2.5340244831272018E-4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2.3867418606435011E-2"/>
                  <c:y val="-4.293035883365959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Жилищно - 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Социальная политика</c:v>
                </c:pt>
                <c:pt idx="5">
                  <c:v>Физкультура и спорт</c:v>
                </c:pt>
                <c:pt idx="6">
                  <c:v>МБТ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1821.15</c:v>
                </c:pt>
                <c:pt idx="1">
                  <c:v>80.5</c:v>
                </c:pt>
                <c:pt idx="2">
                  <c:v>1145.8</c:v>
                </c:pt>
                <c:pt idx="3">
                  <c:v>38.1</c:v>
                </c:pt>
                <c:pt idx="4">
                  <c:v>32.5</c:v>
                </c:pt>
                <c:pt idx="5">
                  <c:v>58.5</c:v>
                </c:pt>
                <c:pt idx="6">
                  <c:v>637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60697624811772"/>
          <c:y val="2.8902301627188341E-2"/>
          <c:w val="0.31197017333964566"/>
          <c:h val="0.901121504957193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0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20118.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1947.4</c:v>
                </c:pt>
                <c:pt idx="1">
                  <c:v>1729.8</c:v>
                </c:pt>
                <c:pt idx="2">
                  <c:v>1821.2</c:v>
                </c:pt>
                <c:pt idx="3">
                  <c:v>1821.2</c:v>
                </c:pt>
                <c:pt idx="4">
                  <c:v>1821.2</c:v>
                </c:pt>
              </c:numCache>
            </c:numRef>
          </c:val>
        </c:ser>
        <c:dropLines/>
        <c:marker val="1"/>
        <c:axId val="81737984"/>
        <c:axId val="81747968"/>
      </c:lineChart>
      <c:catAx>
        <c:axId val="81737984"/>
        <c:scaling>
          <c:orientation val="minMax"/>
        </c:scaling>
        <c:axPos val="b"/>
        <c:majorTickMark val="none"/>
        <c:tickLblPos val="nextTo"/>
        <c:crossAx val="81747968"/>
        <c:crosses val="autoZero"/>
        <c:auto val="1"/>
        <c:lblAlgn val="ctr"/>
        <c:lblOffset val="100"/>
      </c:catAx>
      <c:valAx>
        <c:axId val="81747968"/>
        <c:scaling>
          <c:orientation val="minMax"/>
        </c:scaling>
        <c:axPos val="l"/>
        <c:majorGridlines/>
        <c:numFmt formatCode="General" sourceLinked="1"/>
        <c:tickLblPos val="nextTo"/>
        <c:crossAx val="81737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29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83.8</c:v>
                </c:pt>
                <c:pt idx="1">
                  <c:v>79.099999999999994</c:v>
                </c:pt>
                <c:pt idx="2">
                  <c:v>80.5</c:v>
                </c:pt>
                <c:pt idx="3">
                  <c:v>81.3</c:v>
                </c:pt>
                <c:pt idx="4">
                  <c:v>84.5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ropLines/>
        <c:marker val="1"/>
        <c:axId val="88828160"/>
        <c:axId val="88850432"/>
      </c:lineChart>
      <c:catAx>
        <c:axId val="88828160"/>
        <c:scaling>
          <c:orientation val="minMax"/>
        </c:scaling>
        <c:axPos val="b"/>
        <c:majorTickMark val="none"/>
        <c:tickLblPos val="nextTo"/>
        <c:crossAx val="88850432"/>
        <c:crosses val="autoZero"/>
        <c:auto val="1"/>
        <c:lblAlgn val="ctr"/>
        <c:lblOffset val="100"/>
      </c:catAx>
      <c:valAx>
        <c:axId val="88850432"/>
        <c:scaling>
          <c:orientation val="minMax"/>
        </c:scaling>
        <c:axPos val="l"/>
        <c:majorGridlines/>
        <c:numFmt formatCode="General" sourceLinked="1"/>
        <c:tickLblPos val="nextTo"/>
        <c:crossAx val="88828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29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21.8</c:v>
                </c:pt>
                <c:pt idx="1">
                  <c:v>102.3</c:v>
                </c:pt>
                <c:pt idx="2">
                  <c:v>38.1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ropLines/>
        <c:marker val="1"/>
        <c:axId val="88977792"/>
        <c:axId val="88979328"/>
      </c:lineChart>
      <c:catAx>
        <c:axId val="88977792"/>
        <c:scaling>
          <c:orientation val="minMax"/>
        </c:scaling>
        <c:axPos val="b"/>
        <c:majorTickMark val="none"/>
        <c:tickLblPos val="nextTo"/>
        <c:crossAx val="88979328"/>
        <c:crosses val="autoZero"/>
        <c:auto val="1"/>
        <c:lblAlgn val="ctr"/>
        <c:lblOffset val="100"/>
      </c:catAx>
      <c:valAx>
        <c:axId val="88979328"/>
        <c:scaling>
          <c:orientation val="minMax"/>
        </c:scaling>
        <c:axPos val="l"/>
        <c:majorGridlines/>
        <c:numFmt formatCode="General" sourceLinked="1"/>
        <c:tickLblPos val="nextTo"/>
        <c:crossAx val="88977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93298688"/>
        <c:axId val="93300224"/>
        <c:axId val="0"/>
      </c:bar3DChart>
      <c:catAx>
        <c:axId val="93298688"/>
        <c:scaling>
          <c:orientation val="minMax"/>
        </c:scaling>
        <c:axPos val="b"/>
        <c:tickLblPos val="nextTo"/>
        <c:crossAx val="93300224"/>
        <c:crosses val="autoZero"/>
        <c:auto val="1"/>
        <c:lblAlgn val="ctr"/>
        <c:lblOffset val="100"/>
      </c:catAx>
      <c:valAx>
        <c:axId val="93300224"/>
        <c:scaling>
          <c:orientation val="minMax"/>
        </c:scaling>
        <c:axPos val="l"/>
        <c:majorGridlines/>
        <c:numFmt formatCode="General" sourceLinked="1"/>
        <c:tickLblPos val="nextTo"/>
        <c:crossAx val="9329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0109403336562"/>
          <c:y val="0.23311102703364339"/>
          <c:w val="0.27358216065906726"/>
          <c:h val="0.3975009120903845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rgbClr val="CCFF66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10.7</c:v>
                </c:pt>
                <c:pt idx="1">
                  <c:v>356.1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rgbClr val="25E349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595.1</c:v>
                </c:pt>
                <c:pt idx="1">
                  <c:v>385.1</c:v>
                </c:pt>
                <c:pt idx="2">
                  <c:v>440</c:v>
                </c:pt>
                <c:pt idx="3">
                  <c:v>389.1</c:v>
                </c:pt>
                <c:pt idx="4">
                  <c:v>403.1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3.0131615847047211E-3"/>
                  <c:y val="-4.029601425945136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6592476459773981E-2"/>
                </c:manualLayout>
              </c:layout>
              <c:showVal val="1"/>
            </c:dLbl>
            <c:dLbl>
              <c:idx val="2"/>
              <c:layout>
                <c:manualLayout>
                  <c:x val="-6.0263231694094414E-3"/>
                  <c:y val="-1.6592476459773981E-2"/>
                </c:manualLayout>
              </c:layout>
              <c:showVal val="1"/>
            </c:dLbl>
            <c:dLbl>
              <c:idx val="3"/>
              <c:layout>
                <c:manualLayout>
                  <c:x val="-3.0131615847047211E-3"/>
                  <c:y val="-1.659247645977398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919.9</c:v>
                </c:pt>
                <c:pt idx="1">
                  <c:v>1089.7</c:v>
                </c:pt>
                <c:pt idx="2">
                  <c:v>694.8</c:v>
                </c:pt>
                <c:pt idx="3">
                  <c:v>564.79999999999995</c:v>
                </c:pt>
                <c:pt idx="4">
                  <c:v>584.29999999999995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overlap val="100"/>
        <c:axId val="94905856"/>
        <c:axId val="94907392"/>
      </c:barChart>
      <c:catAx>
        <c:axId val="94905856"/>
        <c:scaling>
          <c:orientation val="minMax"/>
        </c:scaling>
        <c:axPos val="b"/>
        <c:tickLblPos val="nextTo"/>
        <c:crossAx val="94907392"/>
        <c:crosses val="autoZero"/>
        <c:auto val="1"/>
        <c:lblAlgn val="ctr"/>
        <c:lblOffset val="100"/>
      </c:catAx>
      <c:valAx>
        <c:axId val="94907392"/>
        <c:scaling>
          <c:orientation val="minMax"/>
        </c:scaling>
        <c:axPos val="l"/>
        <c:majorGridlines/>
        <c:numFmt formatCode="0%" sourceLinked="1"/>
        <c:tickLblPos val="nextTo"/>
        <c:crossAx val="9490585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783997597062955"/>
          <c:y val="0.10676204074395586"/>
          <c:w val="0.27216002402937051"/>
          <c:h val="0.398848978601491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Ежемесячная доплата к государственной пенсии лицам, замещающим должности муниципальной службы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23.5</c:v>
                </c:pt>
                <c:pt idx="1">
                  <c:v>31</c:v>
                </c:pt>
                <c:pt idx="2">
                  <c:v>32.200000000000003</c:v>
                </c:pt>
                <c:pt idx="3">
                  <c:v>32.200000000000003</c:v>
                </c:pt>
                <c:pt idx="4">
                  <c:v>32.200000000000003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жилых помещений малоимущим, многодетным семьям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94876800"/>
        <c:axId val="94878336"/>
        <c:axId val="0"/>
      </c:bar3DChart>
      <c:catAx>
        <c:axId val="94876800"/>
        <c:scaling>
          <c:orientation val="minMax"/>
        </c:scaling>
        <c:axPos val="b"/>
        <c:tickLblPos val="nextTo"/>
        <c:crossAx val="94878336"/>
        <c:crosses val="autoZero"/>
        <c:auto val="1"/>
        <c:lblAlgn val="ctr"/>
        <c:lblOffset val="100"/>
      </c:catAx>
      <c:valAx>
        <c:axId val="94878336"/>
        <c:scaling>
          <c:orientation val="minMax"/>
        </c:scaling>
        <c:axPos val="l"/>
        <c:majorGridlines/>
        <c:numFmt formatCode="General" sourceLinked="1"/>
        <c:tickLblPos val="nextTo"/>
        <c:crossAx val="9487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18434872579727"/>
          <c:y val="6.4026559118161686E-2"/>
          <c:w val="0.29181565127420334"/>
          <c:h val="0.8088556623922286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84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71.3</c:v>
                </c:pt>
                <c:pt idx="1">
                  <c:v>93.4</c:v>
                </c:pt>
                <c:pt idx="2">
                  <c:v>58.5</c:v>
                </c:pt>
                <c:pt idx="3">
                  <c:v>38</c:v>
                </c:pt>
                <c:pt idx="4">
                  <c:v>38</c:v>
                </c:pt>
              </c:numCache>
            </c:numRef>
          </c:val>
        </c:ser>
        <c:dropLines/>
        <c:marker val="1"/>
        <c:axId val="94998528"/>
        <c:axId val="95000064"/>
      </c:lineChart>
      <c:catAx>
        <c:axId val="94998528"/>
        <c:scaling>
          <c:orientation val="minMax"/>
        </c:scaling>
        <c:axPos val="b"/>
        <c:majorTickMark val="none"/>
        <c:tickLblPos val="nextTo"/>
        <c:crossAx val="95000064"/>
        <c:crosses val="autoZero"/>
        <c:auto val="1"/>
        <c:lblAlgn val="ctr"/>
        <c:lblOffset val="100"/>
      </c:catAx>
      <c:valAx>
        <c:axId val="95000064"/>
        <c:scaling>
          <c:orientation val="minMax"/>
        </c:scaling>
        <c:axPos val="l"/>
        <c:majorGridlines/>
        <c:numFmt formatCode="General" sourceLinked="1"/>
        <c:tickLblPos val="nextTo"/>
        <c:crossAx val="94998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66E7-F5C8-4286-B1F4-4F1670D83A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11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Совета депутатов  Ильинского сельского поселения Западнодвинского района Тверской области «О  бюджете Ильинского сельского поселения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Западнодвинского район Тверской области  на </a:t>
            </a:r>
            <a:r>
              <a:rPr lang="ru-RU" sz="1800" b="1" dirty="0" smtClean="0">
                <a:solidFill>
                  <a:schemeClr val="tx1"/>
                </a:solidFill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</a:rPr>
              <a:t>год                                                 и на плановый период </a:t>
            </a:r>
            <a:r>
              <a:rPr lang="ru-RU" sz="1800" b="1" dirty="0" smtClean="0">
                <a:solidFill>
                  <a:schemeClr val="tx1"/>
                </a:solidFill>
              </a:rPr>
              <a:t>2021 </a:t>
            </a:r>
            <a:r>
              <a:rPr lang="ru-RU" sz="1800" b="1" dirty="0" smtClean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2022 </a:t>
            </a:r>
            <a:r>
              <a:rPr lang="ru-RU" sz="1800" b="1" dirty="0" smtClean="0">
                <a:solidFill>
                  <a:schemeClr val="tx1"/>
                </a:solidFill>
              </a:rPr>
              <a:t>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Ильинское сельское поселение </a:t>
            </a:r>
            <a:br>
              <a:rPr lang="ru-RU" sz="2400" b="1" dirty="0" smtClean="0"/>
            </a:br>
            <a:r>
              <a:rPr lang="ru-RU" sz="2400" b="1" dirty="0" smtClean="0"/>
              <a:t>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расходов Ильинского сельского поселения Западнодвинского района Тверской области по разделам на </a:t>
            </a:r>
            <a:r>
              <a:rPr lang="ru-RU" sz="2000" b="1" dirty="0" smtClean="0"/>
              <a:t>2020 </a:t>
            </a:r>
            <a:r>
              <a:rPr lang="ru-RU" sz="2000" b="1" dirty="0" smtClean="0"/>
              <a:t>год (тыс.руб.)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285836"/>
          <a:ext cx="9001156" cy="578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</a:rPr>
              <a:t>РАСХОДЫ </a:t>
            </a:r>
            <a:r>
              <a:rPr lang="ru-RU" altLang="ru-RU" sz="1600" b="1" dirty="0" smtClean="0"/>
              <a:t>ИЛЬИНСКОГО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СЕЛЬСКОГО ПОСЕЛЕНИЯ ЗАПАДНОДВИНСКОГОРАЙОНА ТВЕРСКОЙ </a:t>
            </a:r>
            <a:r>
              <a:rPr lang="ru-RU" altLang="ru-RU" sz="1600" b="1" dirty="0">
                <a:solidFill>
                  <a:schemeClr val="tx1"/>
                </a:solidFill>
              </a:rPr>
              <a:t>ОБЛАСТИ НА РЕАЛИЗАЦИЮ МУНИЦИПАЛЬНЫХ ПРОГРАММ (ТЫС. РУБ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.)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1" y="1412760"/>
          <a:ext cx="8678890" cy="4354055"/>
        </p:xfrm>
        <a:graphic>
          <a:graphicData uri="http://schemas.openxmlformats.org/drawingml/2006/table">
            <a:tbl>
              <a:tblPr/>
              <a:tblGrid>
                <a:gridCol w="4521366"/>
                <a:gridCol w="1386364"/>
                <a:gridCol w="1384796"/>
                <a:gridCol w="1386364"/>
              </a:tblGrid>
              <a:tr h="374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905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«Развитие жилищно-коммунального хозяйства в Ильинском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сельском поселении 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2018-2023 годы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2625,75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2666,75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38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«Повышение эффективности муниципального управления в Ильинском сельском поселении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2018-2023 годы</a:t>
                      </a:r>
                    </a:p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1831,5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1145,8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-685,7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4457,25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3812,55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-644,7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программные расходы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Общегосударственные вопросы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оборона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Национальная безопасность и правоохранительная деятельность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экономика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501122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Жилищно-коммунальное(тыс.руб.)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Социальная политика(тыс.руб.)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35824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28604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Физическая культура и спорт (тыс.руб.)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Межбюджетные трансферты общего характера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бюджета поселения на </a:t>
            </a:r>
            <a:r>
              <a:rPr lang="ru-RU" sz="2400" b="1" dirty="0" smtClean="0"/>
              <a:t>2020 </a:t>
            </a:r>
            <a:r>
              <a:rPr lang="ru-RU" sz="2400" b="1" dirty="0" smtClean="0"/>
              <a:t>год и на плановый период </a:t>
            </a:r>
            <a:r>
              <a:rPr lang="ru-RU" sz="2400" b="1" dirty="0" smtClean="0"/>
              <a:t>2021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2022 </a:t>
            </a:r>
            <a:r>
              <a:rPr lang="ru-RU" sz="2400" b="1" dirty="0" smtClean="0"/>
              <a:t>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8" cy="394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6"/>
                <a:gridCol w="1214446"/>
                <a:gridCol w="1285884"/>
                <a:gridCol w="1357322"/>
                <a:gridCol w="1357322"/>
                <a:gridCol w="1228708"/>
              </a:tblGrid>
              <a:tr h="551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                                               Ожидаемое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4468,25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3813,35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3684,65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3817,95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1338,7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441,6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2957,7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4026,65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3482,95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3352,95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3480,05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4366,1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4468,25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3813,55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3684,65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3817,95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Налоговые и неналоговые  доходы Ильинского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142984"/>
          <a:ext cx="8229599" cy="593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2020 </a:t>
                      </a:r>
                      <a:r>
                        <a:rPr lang="ru-RU" sz="1200" baseline="0" dirty="0" smtClean="0"/>
                        <a:t>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2021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2022год </a:t>
                      </a:r>
                      <a:r>
                        <a:rPr lang="ru-RU" sz="1200" baseline="0" dirty="0" smtClean="0"/>
                        <a:t>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331,7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332,9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1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54,9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Акцизы на автомобильный и прямогонный бензин, дизельное топливо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876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Единый сельскохозяйственный налог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67,6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67,3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90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 за совершение нотариальных действий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774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от оказания платных услуг (работ)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продажи материальных и нематериальных активов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Безвозмездные поступления Ильинского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434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2020г</a:t>
                      </a:r>
                      <a:r>
                        <a:rPr lang="ru-RU" sz="1200" baseline="0" dirty="0" smtClean="0"/>
                        <a:t>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2021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2022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Безвозмездные поступления 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3482,95</a:t>
                      </a:r>
                      <a:endParaRPr lang="ru-RU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3352,95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3485,05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6540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Дотации бюджетам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сельских поселений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 выравнивание уровня бюджетной обеспеченности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1495,3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42,9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1343,5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40,1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1020,4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</a:rPr>
                        <a:t>29,3</a:t>
                      </a:r>
                      <a:endParaRPr lang="ru-RU" sz="105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Субвенции бюджетам на осуществление первичного воинского учета на территориях,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где отсутствуют военные комиссариаты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80,5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2,3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81,3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2,4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2,4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6728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Прочие субвенции  бюджетам сельских поселений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межбюджетные трансферты, передаваемые поселению из районного бюджета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1970,0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56,6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1991,0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59,4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2443,0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70,1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Ильинского сельского поселения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Западнодвинского района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b="1" dirty="0" smtClean="0"/>
              <a:t>Расходы   бюджета  Ильинского сельского поселения   Западнодвинского  района Тверской области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2015 года Ильинское сельское поселение Западнодвинского района Тверской области перешел  к формированию и исполнению местного бюджета на основе муниципальных программ.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сформирован на основе 2-х проектов постановлений администрации Ильинского сельского поселения Западнодвинского района, объем бюджетных ассигнований, на финансовое обеспечение реализации которых изменяется в очередном финансовом году и плановом периоде.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«программных» расходов в бюджете Ильинского сельского поселения Западнодвинского района Тверской области составляет более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99,9%.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365125" y="1646238"/>
          <a:ext cx="8421717" cy="4711720"/>
        </p:xfrm>
        <a:graphic>
          <a:graphicData uri="http://schemas.openxmlformats.org/presentationml/2006/ole">
            <p:oleObj spid="_x0000_s2050" name="Worksheet" r:id="rId3" imgW="8791643" imgH="3971925" progId="Excel.Sheet.8">
              <p:embed/>
            </p:oleObj>
          </a:graphicData>
        </a:graphic>
      </p:graphicFrame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10778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Ильинского сельского поселения Западнодвинского района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2018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2022 </a:t>
            </a:r>
            <a:r>
              <a:rPr lang="ru-RU" altLang="ru-RU" sz="2200" b="1" dirty="0">
                <a:solidFill>
                  <a:schemeClr val="tx1"/>
                </a:solidFill>
              </a:rPr>
              <a:t>ГОДЫ 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(тыс.руб.)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645</Words>
  <Application>Microsoft Office PowerPoint</Application>
  <PresentationFormat>Экран (4:3)</PresentationFormat>
  <Paragraphs>284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Лист Microsoft Office Excel 97-2003</vt:lpstr>
      <vt:lpstr>Ильинское сельское поселение  Западнодвинского района Тверской области</vt:lpstr>
      <vt:lpstr>Основные характеристики бюджета поселения на 2020 год и на плановый период 2021 и 2022 годов (тыс.руб.)</vt:lpstr>
      <vt:lpstr>Слайд 3</vt:lpstr>
      <vt:lpstr>Налоговые и неналоговые  доходы Ильинского сельского поселения Западнодвинского района  Тверской области</vt:lpstr>
      <vt:lpstr>Безвозмездные поступления Ильинского сельского поселения Западнодвинского района  Тверской области</vt:lpstr>
      <vt:lpstr> Структура безвозмездных поступлений Ильинского сельского поселения Западнодвинского района Тверской области (тыс.руб.) </vt:lpstr>
      <vt:lpstr>Слайд 7</vt:lpstr>
      <vt:lpstr> Расходы   бюджета  Ильинского сельского поселения   Западнодвинского  района Тверской области </vt:lpstr>
      <vt:lpstr>Слайд 9</vt:lpstr>
      <vt:lpstr>Структура расходов Ильинского сельского поселения Западнодвинского района Тверской области по разделам на 2020 год (тыс.руб.)</vt:lpstr>
      <vt:lpstr>Слайд 11</vt:lpstr>
      <vt:lpstr>Общегосударственные вопросы (тыс.руб.)</vt:lpstr>
      <vt:lpstr>Национальная оборона (тыс.руб.)</vt:lpstr>
      <vt:lpstr>Национальная безопасность и правоохранительная деятельность (тыс.руб.)</vt:lpstr>
      <vt:lpstr>Национальная экономика (тыс.руб.)</vt:lpstr>
      <vt:lpstr>Жилищно-коммунальное(тыс.руб.)</vt:lpstr>
      <vt:lpstr>Социальная политика(тыс.руб.)</vt:lpstr>
      <vt:lpstr>Физическая культура и спорт (тыс.руб.) </vt:lpstr>
      <vt:lpstr>Межбюджетные трансферты общего характера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143</cp:revision>
  <dcterms:created xsi:type="dcterms:W3CDTF">2016-11-21T09:56:20Z</dcterms:created>
  <dcterms:modified xsi:type="dcterms:W3CDTF">2019-11-22T08:43:58Z</dcterms:modified>
</cp:coreProperties>
</file>